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8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B8C0D0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71323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How should we</a:t>
            </a:r>
            <a:br/>
            <a:r>
              <a:t>type in AR / VR?</a:t>
            </a:r>
          </a:p>
          <a:p>
            <a:pPr>
              <a:spcBef>
                <a:spcPts val="1400"/>
              </a:spcBef>
            </a:pPr>
            <a:r>
              <a:rPr sz="1500">
                <a:solidFill>
                  <a:srgbClr val="C7D2E4"/>
                </a:solidFill>
              </a:rPr>
              <a:t>A mixed-methods comparison of 7 text-entry methods  •  Speed, accuracy &amp; lived experience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4206240"/>
            <a:ext cx="3291840" cy="13716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4206240"/>
            <a:ext cx="329184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4407407"/>
            <a:ext cx="2962656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The headline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Physical keyboard still wins. Voice is fast but error-prone. No novel method wins on speed, accuracy and comfort at once.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0" y="4206240"/>
            <a:ext cx="3291840" cy="13716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114800" y="4206240"/>
            <a:ext cx="3291840" cy="82296"/>
          </a:xfrm>
          <a:prstGeom prst="roundRect">
            <a:avLst/>
          </a:prstGeom>
          <a:solidFill>
            <a:srgbClr val="FF9F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79392" y="4407407"/>
            <a:ext cx="2962656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The twist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A 5-minute tutorial lifts EMG +20% and controllers +13% — but does almost nothing for voice or a physical keyboard.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005840"/>
            <a:ext cx="3291840" cy="502920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SYNTHETIC DATA — PORTFOLIO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1828800"/>
            <a:ext cx="32918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▸  50 simulated participants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▸  7 methods × 10 sentences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▸  3,500 trials + 350 surveys</a:t>
            </a:r>
          </a:p>
          <a:p>
            <a:pPr>
              <a:spcAft>
                <a:spcPts val="600"/>
              </a:spcAft>
              <a:defRPr sz="1100">
                <a:solidFill>
                  <a:srgbClr val="FFFFFF"/>
                </a:solidFill>
              </a:defRPr>
            </a:pPr>
            <a:r>
              <a:t>▸  Fully reproducible in Python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EXECUTIVE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Start with the answer: match the method to the moment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371600"/>
            <a:ext cx="3657600" cy="20116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371600"/>
            <a:ext cx="365760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572768"/>
            <a:ext cx="332841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⌨  Keep the physical keyboard as benchmark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38.6 WPM, 0.8 errors/sentence, satisfaction 4.8/7. Any headset claim should be judged against this — not against other prototypes.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371600"/>
            <a:ext cx="3657600" cy="20116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0" y="1371600"/>
            <a:ext cx="36576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2272" y="1572768"/>
            <a:ext cx="332841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🎙  Voice for long, private, hands-busy text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35.4 WPM but 2.2 errors/sentence and frustration 5.4/7. Fast to produce, slow to fix. Poor for passwords, names, public spaces.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71600"/>
            <a:ext cx="3566160" cy="20116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92440" y="1371600"/>
            <a:ext cx="356616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7031" y="1572768"/>
            <a:ext cx="323697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👆  Mid-air for short bursts only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Direct touch 17.1 WPM and pinch 11.8 WPM, with exertion 4.6 and 4.2/7. Fine for a search box. Punishing for a paragraph.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749039"/>
            <a:ext cx="269748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" y="3749039"/>
            <a:ext cx="269748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" y="3950207"/>
            <a:ext cx="236829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38.6 WPM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Physical keyboard — mean speed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7560" y="3749039"/>
            <a:ext cx="269748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37560" y="3749039"/>
            <a:ext cx="269748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02152" y="3950207"/>
            <a:ext cx="236829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+19.6%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WPM gain from instructions — EMG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749039"/>
            <a:ext cx="269748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72200" y="3749039"/>
            <a:ext cx="269748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36792" y="3950207"/>
            <a:ext cx="236829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3.3 / sentence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Errors — EMG, worst accuracy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06840" y="3749039"/>
            <a:ext cx="265176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006840" y="3749039"/>
            <a:ext cx="2651760" cy="82296"/>
          </a:xfrm>
          <a:prstGeom prst="roundRect">
            <a:avLst/>
          </a:prstGeom>
          <a:solidFill>
            <a:srgbClr val="FF9F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71432" y="3950207"/>
            <a:ext cx="232257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52 trials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Random glitch outliers (1.5%) — kept &amp; flagged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5212080"/>
            <a:ext cx="11155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12284B"/>
                </a:solidFill>
              </a:defRPr>
            </a:pPr>
            <a:r>
              <a:rPr b="1"/>
              <a:t>▸  Recommendation — </a:t>
            </a:r>
            <a:r>
              <a:t>ship a portfolio of methods, not one winner: voice for dictation, surface/direct for short entry, physical for long-form.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RESEARCH QUESTIONS &amp; HYPOTHESES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Three questions this study was built to answer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3657600" cy="3108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365760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618488"/>
            <a:ext cx="3328416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RQ1 — Performance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Which method is fastest and most accurate on identical sentences?
H1: Physical &gt; voice &gt; surface &gt; direct &gt; controllers &gt; pinch &gt; EMG.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417320"/>
            <a:ext cx="3657600" cy="3108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0" y="1417320"/>
            <a:ext cx="36576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2272" y="1618488"/>
            <a:ext cx="3328416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RQ2 — Onboarding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Does a 5-min tutorial + practice change performance?
H2: Help is largest for novel mental models (EMG, pinch), smallest for familiar ones (keyboard, voice).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566160" cy="3108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92440" y="1417320"/>
            <a:ext cx="356616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7031" y="1618488"/>
            <a:ext cx="3236976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RQ3 — Experience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Do people feel what the stopwatch shows?
H3: Perceived speed tracks WPM, but frustration tracks errors and exertion — so voice feels worse than it times.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846320"/>
            <a:ext cx="11155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12284B"/>
                </a:solidFill>
              </a:defRPr>
            </a:pPr>
            <a:r>
              <a:rPr b="1"/>
              <a:t>▸  Decision this informs — </a:t>
            </a:r>
            <a:r>
              <a:t>which input to default to, which to offer as an alternative, and where onboarding budget actually pays off.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STUDY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One sentence set, seven methods, two onboarding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63040"/>
            <a:ext cx="2148840" cy="21031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63040"/>
            <a:ext cx="214884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664208"/>
            <a:ext cx="1819656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1 · Recruit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50 adults
21–58 yrs
Mixed VR &amp; typing skill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62072" y="1463040"/>
            <a:ext cx="2148840" cy="21031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62072" y="1463040"/>
            <a:ext cx="214884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26664" y="1664208"/>
            <a:ext cx="1819656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2 · Split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25 instructed
5-min tutorial + practice
25 uninstructed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21224" y="1463040"/>
            <a:ext cx="2148840" cy="21031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221224" y="1463040"/>
            <a:ext cx="2148840" cy="82296"/>
          </a:xfrm>
          <a:prstGeom prst="roundRect">
            <a:avLst/>
          </a:prstGeom>
          <a:solidFill>
            <a:srgbClr val="3A8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85816" y="1664208"/>
            <a:ext cx="1819656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3 · Rotate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All 7 methods
Counterbalanced order
Breaks between methods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1463040"/>
            <a:ext cx="2148840" cy="21031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80376" y="1463040"/>
            <a:ext cx="2148840" cy="82296"/>
          </a:xfrm>
          <a:prstGeom prst="roundRect">
            <a:avLst/>
          </a:prstGeom>
          <a:solidFill>
            <a:srgbClr val="FF9F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44968" y="1664208"/>
            <a:ext cx="1819656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4 · Type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Same 10 sentences
per method
Timed, errors logged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39528" y="1463040"/>
            <a:ext cx="2148840" cy="21031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39528" y="1463040"/>
            <a:ext cx="214884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104120" y="1664208"/>
            <a:ext cx="1819656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5 · Rate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After each method
Speed · frustration
Satisfaction · exertion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931920"/>
            <a:ext cx="69494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2284B"/>
                </a:solidFill>
              </a:defRPr>
            </a:pPr>
            <a:r>
              <a:rPr b="1"/>
              <a:t>▸  Within-subjects for method — </a:t>
            </a:r>
            <a:r>
              <a:t>each person is their own control, so skill differences cancel out.</a:t>
            </a:r>
          </a:p>
          <a:p>
            <a:pPr>
              <a:spcAft>
                <a:spcPts val="600"/>
              </a:spcAft>
              <a:defRPr sz="1300">
                <a:solidFill>
                  <a:srgbClr val="12284B"/>
                </a:solidFill>
              </a:defRPr>
            </a:pPr>
            <a:r>
              <a:rPr b="1"/>
              <a:t>▸  Between-subjects for instructions — </a:t>
            </a:r>
            <a:r>
              <a:t>avoids practice carrying the tutorial effect into the control group.</a:t>
            </a:r>
          </a:p>
          <a:p>
            <a:pPr>
              <a:spcAft>
                <a:spcPts val="600"/>
              </a:spcAft>
              <a:defRPr sz="1300">
                <a:solidFill>
                  <a:srgbClr val="12284B"/>
                </a:solidFill>
              </a:defRPr>
            </a:pPr>
            <a:r>
              <a:rPr b="1"/>
              <a:t>▸  Counterbalancing — </a:t>
            </a:r>
            <a:r>
              <a:t>method order shuffled per participant to spread fatigue and learning.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0" y="3931920"/>
            <a:ext cx="3886200" cy="21945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7772400" y="3931920"/>
            <a:ext cx="38862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36992" y="4133087"/>
            <a:ext cx="3557016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Why this shape matters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It separates three things studies often blur: the method, the person, and the onboarding. That is what makes the instruction result believable.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METHODS COMPARED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The seven contenders — from familiar to speculative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2743200" cy="82296"/>
          </a:xfrm>
          <a:prstGeom prst="roundRect">
            <a:avLst/>
          </a:prstGeom>
          <a:solidFill>
            <a:srgbClr val="8A8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61848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EMG hand writing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Wrist EMG reads finger micro-movements as if writing; ML guesses the word. No keyboard at 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7288" y="141732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447288" y="1417320"/>
            <a:ext cx="2743200" cy="82296"/>
          </a:xfrm>
          <a:prstGeom prst="roundRect">
            <a:avLst/>
          </a:prstGeom>
          <a:solidFill>
            <a:srgbClr val="3A8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11880" y="161848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Surface keyboard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Virtual QWERTY tapped on a real table. Tactile surface, no physical keys.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91656" y="141732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91656" y="1417320"/>
            <a:ext cx="274320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56248" y="161848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Physical keyboard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Real Bluetooth keyboard seen via passthrough. The benchmark.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336024" y="141732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336024" y="1417320"/>
            <a:ext cx="27432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00616" y="161848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Voice dictation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Speak the sentence; ASR transcribes. Corrections counted as errors.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65960" y="365760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965960" y="3657600"/>
            <a:ext cx="2743200" cy="82296"/>
          </a:xfrm>
          <a:prstGeom prst="roundRect">
            <a:avLst/>
          </a:prstGeom>
          <a:solidFill>
            <a:srgbClr val="8338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30552" y="385876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Direct touch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Poke a floating virtual keyboard with your index finger, letter by letter.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910328" y="365760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910328" y="3657600"/>
            <a:ext cx="274320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74920" y="385876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Point + pinch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Point at a letter, pinch to select. No surface, no contact — implicit touch.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54696" y="3657600"/>
            <a:ext cx="2743200" cy="196596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854696" y="3657600"/>
            <a:ext cx="2743200" cy="82296"/>
          </a:xfrm>
          <a:prstGeom prst="roundRect">
            <a:avLst/>
          </a:prstGeom>
          <a:solidFill>
            <a:srgbClr val="FF9F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19288" y="3858768"/>
            <a:ext cx="2414016" cy="169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VR controllers</a:t>
            </a:r>
          </a:p>
          <a:p>
            <a:pPr>
              <a:spcBef>
                <a:spcPts val="500"/>
              </a:spcBef>
            </a:pPr>
            <a:r>
              <a:rPr sz="1000">
                <a:solidFill>
                  <a:srgbClr val="667085"/>
                </a:solidFill>
              </a:rPr>
              <a:t>Raycast pointer from each controller, trigger to select letters.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080760"/>
            <a:ext cx="11155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12284B"/>
                </a:solidFill>
              </a:defRPr>
            </a:pPr>
            <a:r>
              <a:rPr b="1"/>
              <a:t>▸  Same QWERTY layout and sentence set everywhere — </a:t>
            </a:r>
            <a:r>
              <a:t>only the input mechanism changes.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PARTICIPANTS &amp; PROTOCOL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Half got a tutorial. Half were left to figure it out.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269748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269748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618488"/>
            <a:ext cx="236829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50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Simulated participants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37560" y="1417320"/>
            <a:ext cx="269748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37560" y="1417320"/>
            <a:ext cx="269748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2152" y="1618488"/>
            <a:ext cx="236829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25 / 25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Instructed / uninstructed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269748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72200" y="1417320"/>
            <a:ext cx="2697480" cy="82296"/>
          </a:xfrm>
          <a:prstGeom prst="roundRect">
            <a:avLst/>
          </a:prstGeom>
          <a:solidFill>
            <a:srgbClr val="3A8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36792" y="1618488"/>
            <a:ext cx="236829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3,500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Timed sentence trials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06840" y="1417320"/>
            <a:ext cx="2651760" cy="114300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006840" y="1417320"/>
            <a:ext cx="265176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71432" y="1618488"/>
            <a:ext cx="2322576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2284B"/>
                </a:solidFill>
              </a:defRPr>
            </a:pPr>
            <a:r>
              <a:t>350</a:t>
            </a:r>
          </a:p>
          <a:p>
            <a:pPr>
              <a:spcBef>
                <a:spcPts val="500"/>
              </a:spcBef>
            </a:pPr>
            <a:r>
              <a:rPr sz="950">
                <a:solidFill>
                  <a:srgbClr val="667085"/>
                </a:solidFill>
              </a:rPr>
              <a:t>Post-method surveys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2926080"/>
            <a:ext cx="5486400" cy="2377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02920" y="2926080"/>
            <a:ext cx="54864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" y="3127248"/>
            <a:ext cx="5157216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Instructed group got…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• 5-minute guided tutorial per method
• 2 practice sentences (not scored)
• A one-card cheat sheet (gestures, correction shortcut)
• Permission to ask one clarifying question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926080"/>
            <a:ext cx="5394960" cy="2377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63640" y="2926080"/>
            <a:ext cx="539496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28231" y="3127248"/>
            <a:ext cx="5065776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Uninstructed group got…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• One line: “Type the sentence you see.”
• No demo, no practice, no cheat sheet
• Mirrors real first-run AR/VR onboarding today
• Same sentences, timing and surveys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5577840"/>
            <a:ext cx="11155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12284B"/>
                </a:solidFill>
              </a:defRPr>
            </a:pPr>
            <a:r>
              <a:rPr b="1"/>
              <a:t>▸  Skill was simulated as a per-person multiplier, so fast typists stay fast everywhere — </a:t>
            </a:r>
            <a:r>
              <a:t>and strugglers stay visible (slide 15).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MATERIALS &amp; METRICS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Ten fixed sentences, deliberately uneven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417320"/>
          <a:ext cx="6766560" cy="382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/>
                <a:gridCol w="4206240"/>
                <a:gridCol w="1920240"/>
              </a:tblGrid>
              <a:tr h="347471">
                <a:tc>
                  <a:txBody>
                    <a:bodyPr/>
                    <a:lstStyle/>
                    <a:p>
                      <a:pPr>
                        <a:defRPr sz="750" b="1">
                          <a:solidFill>
                            <a:srgbClr val="FFFFFF"/>
                          </a:solidFill>
                        </a:defRPr>
                      </a:pPr>
                      <a:r>
                        <a:t>ID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1">
                          <a:solidFill>
                            <a:srgbClr val="FFFFFF"/>
                          </a:solidFill>
                        </a:defRPr>
                      </a:pPr>
                      <a:r>
                        <a:t>Sentence (typed verbatim)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1">
                          <a:solidFill>
                            <a:srgbClr val="FFFFFF"/>
                          </a:solidFill>
                        </a:defRPr>
                      </a:pPr>
                      <a:r>
                        <a:t>Trap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S01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the quick brown fox jumps over the lazy dog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Baseline pangram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please schedule the meeting for tomorrow morning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Plain baseline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S03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I need to buy milk, eggs, and bread at the store.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Commas, capital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Can you send me the report before Friday?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Question, capital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S05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my password is much stronger than before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Password-like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We are meeting Ana at 5:30 near Gate B12.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Time, code, capitals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S07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Don't forget to water the plants while I'm away.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Apostrophes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Invoice #4821 for $1,275.50 is due on March 3rd!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Symbols + money — hardest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S09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the wifi password is written on the whiteboard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Plain baseline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81"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S10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Please RSVP to Jordan's party — it starts at 7:45 p.m.!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 b="0">
                          <a:solidFill>
                            <a:srgbClr val="12284B"/>
                          </a:solidFill>
                        </a:defRPr>
                      </a:pPr>
                      <a:r>
                        <a:t>Apostrophe, dash, time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589520" y="1417320"/>
            <a:ext cx="4069080" cy="20116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89520" y="1417320"/>
            <a:ext cx="406908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54112" y="1618488"/>
            <a:ext cx="373989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Quantitative (per sentence)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• WPM and seconds-per-word
• Errors per sentence (wrong / missed / extra chars, failed corrections)
• Entry time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0" y="3611880"/>
            <a:ext cx="4069080" cy="20116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589520" y="3611880"/>
            <a:ext cx="406908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54112" y="3813048"/>
            <a:ext cx="3739896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Qualitative (survey, 1–7)</a:t>
            </a:r>
          </a:p>
          <a:p>
            <a:pPr>
              <a:spcBef>
                <a:spcPts val="500"/>
              </a:spcBef>
            </a:pPr>
            <a:r>
              <a:rPr sz="1050">
                <a:solidFill>
                  <a:srgbClr val="667085"/>
                </a:solidFill>
              </a:rPr>
              <a:t>• Perceived speed
• Frustration
• Satisfaction
• Physical exertion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120640"/>
            <a:ext cx="67665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12284B"/>
                </a:solidFill>
              </a:defRPr>
            </a:pPr>
            <a:r>
              <a:rPr b="1"/>
              <a:t>▸  Fixed sentences make methods comparable. Uneven difficulty makes sentence outliers findable — </a:t>
            </a:r>
            <a:r>
              <a:t>by design.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FINDING 1 · SPEED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Physical and voice lap the field — twice 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1_wpm_by_meth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66267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Median 38 vs 9 WPM is not a gap, it is a category difference. Novel methods compete with each other, not with the keyboard.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Surface is the best novel method at ~21 WPM.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EMG is slowest and most variable at the bottom.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Spread matters: voice ranges 10–76 WPM by person.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FINDING 2 · INSTRUCTIONS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Tutorial helps — where the mental model is new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2b_instruction_gain_fo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5085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EMG +19.6%, controllers +12.5%, pinch +11.5% WPM. Voice +0.4% and physical +2.5% are noise-level.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Errors also fall 12–29% with instructions.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Full split with CIs: next chart in appendix data.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Onboarding budget belongs on novel input.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FINDING 3 · ACCURACY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Fastest is not cleanest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3_errors_by_meth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51471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Voice produces text fast and errors fast (2.2/sentence). Physical is both fast and clean (0.8). EMG is slow and error-dense (3.3).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Error cost is correction time users actually feel.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Pinch false-selections drive its 2.9 errors.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rPr b="1"/>
              <a:t>▸  Report speed and errors together — </a:t>
            </a:r>
            <a:r>
              <a:t>always.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FINDING 4 · TRADE-OFF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No novel method wins on speed and accuracy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4_speed_accuracy_tradeo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401672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Bottom-right is the goal (fast + clean). Only physical lives there. Every novel method trades one for the other.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Surface is the least-bad compromise.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Voice: pick it for volume, budget for cleanup.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EMG needs accuracy work before speed work.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FINDING 5 · EXPERIENCE (SURVEY)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People feel the gap — and the correction burden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5_survey_heat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40279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Darker = higher rating. Read frustration and exertion as bad-when-dark: EMG frustration 6.7/7 despite low exertion — it is cognitive, not physical.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Perceived speed mirrors measured WPM.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Voice frustration (5.4) exceeds surface (5.4) despite 15 extra WPM.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rPr b="1"/>
              <a:t>▸  Satisfaction never tops 4.8 — </a:t>
            </a:r>
            <a:r>
              <a:t>headroom everywhere.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FINDING 6 · EFFORT VS SATISFACTION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Mid-air is tiring, EMG is maddening — differently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6_exertion_vs_satisfa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83620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Top-left is ideal (satisfying, effortless). Direct touch and pinch sit bottom-right-ish on effort; EMG is low-effort but least satisfying.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Gorilla-arm is real after ~10 sentences.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Low exertion does not rescue a method users cannot control.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Design implication: rest surfaces and arm support.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OUTLIERS I ·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Two sentences break every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7_sentence_difficul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5155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S08 drops to ~14 WPM with 3.1 errors/sentence across all methods. S10 is second-worst. The method did not fail — the content did.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Numbers and symbols force layout switching.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Capitals and apostrophes punish pinch/EMG most.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Keep S08/S10 in the set: real text looks like this.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470916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50">
                <a:solidFill>
                  <a:srgbClr val="12284B"/>
                </a:solidFill>
              </a:defRPr>
            </a:pPr>
            <a:r>
              <a:t>▸  Other explanations to rule out: fatigue (order was counterbalanced), one bad method (effect is cross-method).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OUTLIERS II ·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Averages hide three strugglers and one expert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8_participant_variabi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76940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P07, P23, P41 (red) collapse on tracking-based methods but are merely slow on a physical keyboard. P18 (teal) is fast everywhere. This is a fit problem, not effort.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Possible causes: hand-tracking occlusion, EMG fit / sweat, tremor, glasses / passthrough blur, unfamiliar gesture vocabulary.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Do not delete them: they are the accessibility story. Report results with and without, and design a fallback input.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INTERPRETING THE INSTRUCTION EFFECT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Why a tutorial helps — and why sometimes it cannot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5486400" cy="29260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864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618488"/>
            <a:ext cx="5157216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✓  Instructions help when…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• The gesture is invisible (pinch, EMG) — no affordance to discover
• A correction shortcut exists but is hidden
• Calibration quality depends on how you start
• Fear of ‘breaking it’ makes people tentative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94960" cy="292608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39496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1" y="1618488"/>
            <a:ext cx="5065776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✗  Instructions cannot fix…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• A ceiling: keyboard/voice are already at skill limit
• Physics: arm fatigue, raycast jitter, tracking loss
• ASR limits: accent, names, homophones, noise
• Content: symbols and numbers stay slow (S08)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663440"/>
            <a:ext cx="11155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2284B"/>
                </a:solidFill>
              </a:defRPr>
            </a:pPr>
            <a:r>
              <a:rPr b="1"/>
              <a:t>▸  Alternative explanations checked — </a:t>
            </a:r>
            <a:r>
              <a:t>practice alone (uninstructed improve little within 10 sentences), motivation (survey effort ratings similar), and sentence order (counterbalanced).</a:t>
            </a:r>
          </a:p>
          <a:p>
            <a:pPr>
              <a:spcAft>
                <a:spcPts val="600"/>
              </a:spcAft>
              <a:defRPr sz="1300">
                <a:solidFill>
                  <a:srgbClr val="12284B"/>
                </a:solidFill>
              </a:defRPr>
            </a:pPr>
            <a:r>
              <a:rPr b="1"/>
              <a:t>▸  Design rule — </a:t>
            </a:r>
            <a:r>
              <a:t>teach the invisible, do not lecture the familiar. Spend onboarding seconds where the gain is +10–20%, not +0.4%.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RECOMMENDATIONS BY USE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Recommendation: a portfolio of inputs, not a winner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417320"/>
          <a:ext cx="11155680" cy="2432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743200"/>
                <a:gridCol w="2743200"/>
                <a:gridCol w="3474720"/>
              </a:tblGrid>
              <a:tr h="347472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Use case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Default to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Avoid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t>Why</a:t>
                      </a:r>
                    </a:p>
                  </a:txBody>
                  <a:tcPr anchor="ctr">
                    <a:solidFill>
                      <a:srgbClr val="12284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Long-form writing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Physical keyboard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EMG, pinch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Only method fast + accurate + satisfying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Dictation, notes, search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Voice (+ confirm step)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Voice for passwords / public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Fast, but budget correction UX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Short in-headset entry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Surface / direct touch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Controllers for long text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Best novel WPM; tactile surface helps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Hands-free / accessibility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EMG (with training)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Low exertion; needs onboarding + fallback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Public / shared spaces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Pinch / surface (silent)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Voice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Privacy and social acceptability</a:t>
                      </a:r>
                    </a:p>
                  </a:txBody>
                  <a:tcPr anchor="ctr">
                    <a:solidFill>
                      <a:srgbClr val="EEF2F7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First-run experience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Tutorial for novel input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Tutorial for keyboard/voice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2284B"/>
                          </a:solidFill>
                        </a:defRPr>
                      </a:pPr>
                      <a:r>
                        <a:t>+12–20% where it matters, ~0% where it does not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LIMITATIONS, HONESTY &amp; NEXT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What this does not prove — and what I would do 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3657600" cy="30175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365760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618488"/>
            <a:ext cx="3328416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⚠  Limitations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• Synthetic data: patterns are designed, not discovered
• 10 sentences, one session — no learning curve
• No real hardware, tracking or ASR noise
• Survey is simulated, not quoted from users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417320"/>
            <a:ext cx="3657600" cy="30175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0" y="1417320"/>
            <a:ext cx="3657600" cy="82296"/>
          </a:xfrm>
          <a:prstGeom prst="round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2272" y="1618488"/>
            <a:ext cx="3328416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→  Next study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• Real N=24–32, 3 sessions over a week
• Free text + passwords + multilingual names
• Log corrections, tracking loss, arm posture
• Interview strugglers first, not last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566160" cy="301752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92440" y="1417320"/>
            <a:ext cx="3566160" cy="82296"/>
          </a:xfrm>
          <a:prstGeom prst="roundRect">
            <a:avLst/>
          </a:prstGeom>
          <a:solidFill>
            <a:srgbClr val="12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7031" y="1618488"/>
            <a:ext cx="3236976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▣  Reproduce this deck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• data/ — trials, survey, participants, sentences
• scripts/00_generate_data.py (seed 42)
• scripts/01_visualize.py — all plots
• scripts/02_build_deck.py — this deck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754880"/>
            <a:ext cx="11155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2284B"/>
                </a:solidFill>
              </a:defRPr>
            </a:pPr>
            <a:r>
              <a:rPr b="1"/>
              <a:t>▸  Portfolio note — </a:t>
            </a:r>
            <a:r>
              <a:t>I am showing method, judgement and communication, not claiming these numbers describe real hardware. Every chart can be regenerated from the CSVs.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APPENDIX A · INSTRUCTIONS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Appendix: instruction split with 95% CIs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2_instruction_effect_w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6602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Teal (instructed) sits above grey (uninstructed) for EMG, pinch, controllers and direct touch — and overlaps for voice and physical.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Between-subjects, n=25 per group.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Overlap of CIs is why voice is read as ‘no effect’.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Effect sizes are in data/instruction_effects.csv.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FB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FB5A8"/>
                </a:solidFill>
              </a:defRPr>
            </a:pPr>
            <a:r>
              <a:t>APPENDIX B · SURVEY DETAIL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111556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2284B"/>
                </a:solidFill>
              </a:defRPr>
            </a:pPr>
            <a:r>
              <a:t>Appendix: survey means with 95% CIs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085"/>
                </a:solidFill>
              </a:defRPr>
            </a:pPr>
            <a:r>
              <a:t>AR/VR Text Entry  •  Synthetic portfolio study — no real participants  •  N=50 simulated  •  See README for methods &amp; reproducibility</a:t>
            </a:r>
          </a:p>
        </p:txBody>
      </p:sp>
      <p:pic>
        <p:nvPicPr>
          <p:cNvPr id="6" name="Picture 5" descr="09_survey_by_meth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7863840" cy="376455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41080" y="1325880"/>
            <a:ext cx="3017520" cy="1234440"/>
          </a:xfrm>
          <a:prstGeom prst="roundRect">
            <a:avLst>
              <a:gd name="adj" fmla="val 6000"/>
            </a:avLst>
          </a:prstGeom>
          <a:solidFill>
            <a:srgbClr val="EE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41080" y="1325880"/>
            <a:ext cx="3017520" cy="82296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05672" y="1527048"/>
            <a:ext cx="2688336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2284B"/>
                </a:solidFill>
              </a:defRPr>
            </a:pPr>
            <a:r>
              <a:t>So what?</a:t>
            </a:r>
          </a:p>
          <a:p>
            <a:pPr>
              <a:spcBef>
                <a:spcPts val="500"/>
              </a:spcBef>
            </a:pPr>
            <a:r>
              <a:rPr sz="1100">
                <a:solidFill>
                  <a:srgbClr val="667085"/>
                </a:solidFill>
              </a:rPr>
              <a:t>The heatmap pattern holds with uncertainty shown: perceived speed separates cleanly, frustration stays high for every novel method.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4320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Dashed line = scale midpoint (4).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350 surveys, one per participant × method.</a:t>
            </a:r>
          </a:p>
          <a:p>
            <a:pPr>
              <a:spcAft>
                <a:spcPts val="500"/>
              </a:spcAft>
              <a:defRPr sz="1050">
                <a:solidFill>
                  <a:srgbClr val="12284B"/>
                </a:solidFill>
              </a:defRPr>
            </a:pPr>
            <a:r>
              <a:t>▸  Raw data: data/survey.csv.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